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0" r:id="rId4"/>
    <p:sldMasterId id="2147483714" r:id="rId5"/>
  </p:sldMasterIdLst>
  <p:notesMasterIdLst>
    <p:notesMasterId r:id="rId22"/>
  </p:notesMasterIdLst>
  <p:handoutMasterIdLst>
    <p:handoutMasterId r:id="rId23"/>
  </p:handoutMasterIdLst>
  <p:sldIdLst>
    <p:sldId id="256" r:id="rId6"/>
    <p:sldId id="279" r:id="rId7"/>
    <p:sldId id="301" r:id="rId8"/>
    <p:sldId id="280" r:id="rId9"/>
    <p:sldId id="300" r:id="rId10"/>
    <p:sldId id="297" r:id="rId11"/>
    <p:sldId id="298" r:id="rId12"/>
    <p:sldId id="299" r:id="rId13"/>
    <p:sldId id="302" r:id="rId14"/>
    <p:sldId id="303" r:id="rId15"/>
    <p:sldId id="308" r:id="rId16"/>
    <p:sldId id="309" r:id="rId17"/>
    <p:sldId id="310" r:id="rId18"/>
    <p:sldId id="281" r:id="rId19"/>
    <p:sldId id="31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70" d="100"/>
          <a:sy n="70" d="100"/>
        </p:scale>
        <p:origin x="38" y="149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6E63F7-7608-4132-B8FA-43221AD28793}" type="datetime1">
              <a:rPr lang="ru-RU" smtClean="0"/>
              <a:t>2024-10-19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327EDA-CD4E-4D7A-BE6D-26AD149468CE}" type="datetime1">
              <a:rPr lang="ru-RU" noProof="0" smtClean="0"/>
              <a:t>2024-10-19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15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5775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61FF-C039-56DA-6DEF-C2CEA266D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F4A06-E0DC-5775-F5E0-DDA9EBF546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61078-3FD3-060D-4D94-19095ADE2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3ED53-59E8-94C8-50D1-999329D3F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13727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300AB-62FA-C4BB-A983-BACE3CB2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6D88B-E7AC-F58B-F616-9A191B307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CE424-1740-6FE3-440F-3D188A1EE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FA04-C938-9851-402D-989BF23E0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60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2DD1-E8DF-1F60-789B-B51BA754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8101B-B4F1-8C95-70D1-54B4AD2AD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13263A-56E1-D89C-34DC-9C4115275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AE290-E0F9-C063-A501-BB8BC6DC7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1162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F9CF-DF04-EB62-9023-74E77FC3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F42AC-11C3-B849-717C-679AFBB12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3C1B5-B27A-E60A-3ED2-2A6776CCC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5EA5-6360-121D-73FA-CBAE6AE22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15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26496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2988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184F-21E9-9741-62DD-814E7C91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6CF21B-DB55-8AFB-C29F-7EFCF0A89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A4B8B5-AF7A-0D83-EB0E-C31310013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F13669-FA6D-E1B8-274F-CBC7C6A67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DF348-2A86-4531-BD4E-BD8C0BBDAD4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3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DF348-2A86-4531-BD4E-BD8C0BBDAD4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54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DF348-2A86-4531-BD4E-BD8C0BBDAD4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65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065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06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ADF348-2A86-4531-BD4E-BD8C0BBDAD47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62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6016738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5575333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178422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1770618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8506049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5919190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4002464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5276877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476687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47668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Распис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Образец текста</a:t>
            </a:r>
          </a:p>
          <a:p>
            <a:pPr rtl="0"/>
            <a:endParaRPr lang="ru-RU" noProof="0">
              <a:cs typeface="Calibri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1874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186667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3355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4643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16531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419864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спис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Образец текста</a:t>
            </a:r>
          </a:p>
          <a:p>
            <a:pPr rtl="0"/>
            <a:endParaRPr lang="ru-RU" noProof="0">
              <a:cs typeface="Calibri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75853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074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237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34722437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3418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sz="5400" noProof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5" name="Нижний колонтитул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Образец текста нижнего колонтитула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sz="2000" noProof="0">
                <a:solidFill>
                  <a:schemeClr val="bg1"/>
                </a:solidFill>
                <a:cs typeface="Calibri"/>
              </a:rPr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82600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1" name="Текст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Текст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6113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044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15" name="Объект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58712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9037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>
                <a:cs typeface="Calibri"/>
              </a:rPr>
              <a:t>Щелкните, чтобы изменить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399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40134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54912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310253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18819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8766641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6138947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516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3" r:id="rId22"/>
    <p:sldLayoutId id="2147483687" r:id="rId23"/>
    <p:sldLayoutId id="2147483688" r:id="rId24"/>
    <p:sldLayoutId id="2147483682" r:id="rId2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9487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u-RU" sz="4400" b="1" i="0" dirty="0">
                <a:effectLst/>
                <a:latin typeface="-apple-system"/>
              </a:rPr>
              <a:t>ВЕБ-СЕРВИС ДЛЯ АНАЛИЗА ПРИЧИН УВОЛЬНЕНИЯ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474938" cy="5590903"/>
          </a:xfrm>
        </p:spPr>
        <p:txBody>
          <a:bodyPr rtlCol="0"/>
          <a:lstStyle/>
          <a:p>
            <a:pPr rtl="0">
              <a:buClrTx/>
            </a:pPr>
            <a:r>
              <a:rPr lang="ru-RU" dirty="0"/>
              <a:t>Команда </a:t>
            </a:r>
            <a:r>
              <a:rPr lang="en-US" dirty="0"/>
              <a:t>IOM2:</a:t>
            </a:r>
          </a:p>
          <a:p>
            <a:pPr rtl="0">
              <a:buClrTx/>
            </a:pPr>
            <a:r>
              <a:rPr lang="ru-RU" dirty="0"/>
              <a:t>Каширина Олеся</a:t>
            </a:r>
          </a:p>
          <a:p>
            <a:pPr rtl="0">
              <a:buClrTx/>
            </a:pPr>
            <a:r>
              <a:rPr lang="ru-RU" dirty="0"/>
              <a:t>Карпов Иван</a:t>
            </a:r>
          </a:p>
          <a:p>
            <a:pPr rtl="0">
              <a:buClrTx/>
            </a:pPr>
            <a:r>
              <a:rPr lang="ru-RU" dirty="0"/>
              <a:t>Гречишников Михаил</a:t>
            </a:r>
          </a:p>
          <a:p>
            <a:pPr rtl="0">
              <a:buClrTx/>
            </a:pPr>
            <a:r>
              <a:rPr lang="ru-RU" dirty="0"/>
              <a:t>Большаков Михаил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44D0B5-BD03-42A6-FE13-50C6D896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345"/>
            <a:ext cx="12192000" cy="5659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3D36BE-D88A-ECDE-4EE2-CE321E8F648C}"/>
              </a:ext>
            </a:extLst>
          </p:cNvPr>
          <p:cNvSpPr txBox="1"/>
          <p:nvPr/>
        </p:nvSpPr>
        <p:spPr>
          <a:xfrm>
            <a:off x="3994110" y="206828"/>
            <a:ext cx="4203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193496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A69753D-6912-0A43-C012-FEDD14C4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09F04C5-BF88-F093-8567-CF6588BA2225}"/>
              </a:ext>
            </a:extLst>
          </p:cNvPr>
          <p:cNvSpPr txBox="1"/>
          <p:nvPr/>
        </p:nvSpPr>
        <p:spPr>
          <a:xfrm>
            <a:off x="1818547" y="228600"/>
            <a:ext cx="855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Страница в случае отсутствия файла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D3F29-3D93-15BB-6EF8-CE9E839B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5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9ABB4A-60CB-D86F-BB29-8D67908E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BD03F20-F0FA-A31D-73EA-01E98D5AAAC1}"/>
              </a:ext>
            </a:extLst>
          </p:cNvPr>
          <p:cNvSpPr txBox="1"/>
          <p:nvPr/>
        </p:nvSpPr>
        <p:spPr>
          <a:xfrm>
            <a:off x="4330270" y="228600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Инфографика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E4C4C-D699-52DF-5162-E93F3405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204997"/>
            <a:ext cx="6095999" cy="2826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01EB3-174D-F20C-8204-6BAC0B36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04762"/>
            <a:ext cx="6096000" cy="2826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C4CFC7-DA69-243A-1D90-76C8518E3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1" y="3998344"/>
            <a:ext cx="6161260" cy="28596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C53EBB-9FFD-0295-8A4B-ACFAFE15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3998344"/>
            <a:ext cx="6095992" cy="28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8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411D7E-7CC4-B885-3716-61953BD6C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D7B371-99C7-3200-05C5-9FC4E8D7EA5C}"/>
              </a:ext>
            </a:extLst>
          </p:cNvPr>
          <p:cNvSpPr txBox="1"/>
          <p:nvPr/>
        </p:nvSpPr>
        <p:spPr>
          <a:xfrm>
            <a:off x="4569755" y="217715"/>
            <a:ext cx="4044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Инфографика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E0503-5AC3-DA45-3385-10E9E3DD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000"/>
            <a:ext cx="6171676" cy="285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8838D-93AF-BE44-C175-650D425A7F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7" r="2392" b="1408"/>
          <a:stretch/>
        </p:blipFill>
        <p:spPr>
          <a:xfrm>
            <a:off x="6171676" y="1125000"/>
            <a:ext cx="6036424" cy="2859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06294-32E0-DDD6-4A43-C68E5F5A5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054" y="3984966"/>
            <a:ext cx="5943602" cy="27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Лучший способ начать работу — перестать говорить и начать делать.</a:t>
            </a:r>
          </a:p>
        </p:txBody>
      </p:sp>
      <p:pic>
        <p:nvPicPr>
          <p:cNvPr id="27" name="Рисунок 26" descr="Гибридный вид на горизонт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/>
        </p:blipFill>
        <p:spPr/>
      </p:pic>
      <p:sp>
        <p:nvSpPr>
          <p:cNvPr id="24" name="Объект 23">
            <a:extLst>
              <a:ext uri="{FF2B5EF4-FFF2-40B4-BE49-F238E27FC236}">
                <a16:creationId xmlns:a16="http://schemas.microsoft.com/office/drawing/2014/main" id="{D593D767-CBED-4343-BF82-E91FA5BF5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/>
              <a:t>Уолт Дисней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168105-BD8E-E77B-F114-264D396B4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5DA130-433A-9E8C-CF52-67C93F16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1" y="2596249"/>
            <a:ext cx="2397235" cy="42617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6E0D13-F1A8-E501-FBD7-97444A4E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9771"/>
            <a:ext cx="5681468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8D9D7B-0A78-7B43-FEC1-E0F6E0FE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977" y="4101559"/>
            <a:ext cx="4134023" cy="27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4D217A-05AE-0048-34EC-7C98BDCF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975" y="0"/>
            <a:ext cx="4134025" cy="27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D71E11-1FB7-888C-4E4A-503BA761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861" y="0"/>
            <a:ext cx="4603945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ECA3CB-93FD-9E98-655F-C985934DF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975" y="2723337"/>
            <a:ext cx="4133856" cy="2756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2E86C-2F1C-753D-7843-70FD8E320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21" y="1724654"/>
            <a:ext cx="3410156" cy="1345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8A081-6F97-EF8E-00C6-595C11AE7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21" y="-12796"/>
            <a:ext cx="3410156" cy="13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1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Заголовок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684" y="2223507"/>
            <a:ext cx="7136064" cy="1700784"/>
          </a:xfrm>
        </p:spPr>
        <p:txBody>
          <a:bodyPr rtlCol="0">
            <a:normAutofit/>
          </a:bodyPr>
          <a:lstStyle/>
          <a:p>
            <a:pPr algn="ctr" rtl="0"/>
            <a:r>
              <a:rPr lang="ru-RU" dirty="0"/>
              <a:t>СПАСИБО за внимание</a:t>
            </a:r>
          </a:p>
        </p:txBody>
      </p:sp>
      <p:pic>
        <p:nvPicPr>
          <p:cNvPr id="27" name="Рисунок 26" descr="Изображение печатной машинки и слова &quot;Конец&quot;, напечатанного на бумаге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/>
        </p:blipFill>
        <p:spPr/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7E8200-1950-409B-82E7-99938E7AE355}" type="slidenum">
              <a:rPr lang="ru-RU" smtClean="0"/>
              <a:pPr rtl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FA206C-86B5-6979-1F81-EF53CDEEF7CB}"/>
              </a:ext>
            </a:extLst>
          </p:cNvPr>
          <p:cNvSpPr/>
          <p:nvPr/>
        </p:nvSpPr>
        <p:spPr>
          <a:xfrm>
            <a:off x="6274306" y="4528457"/>
            <a:ext cx="1519281" cy="151928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Заголовок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Структура презентации</a:t>
            </a:r>
          </a:p>
        </p:txBody>
      </p:sp>
      <p:sp>
        <p:nvSpPr>
          <p:cNvPr id="29" name="Объект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 anchor="ctr"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Описание Продукта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Реализация Проекта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Тестирование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Итог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97E8200-1950-409B-82E7-99938E7AE35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BE7472-DD58-B451-F4BA-9F4FAF27A24F}"/>
              </a:ext>
            </a:extLst>
          </p:cNvPr>
          <p:cNvSpPr/>
          <p:nvPr/>
        </p:nvSpPr>
        <p:spPr>
          <a:xfrm>
            <a:off x="8451449" y="2405543"/>
            <a:ext cx="1367465" cy="13674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FAEC42-BB7D-BF1D-9083-7E299FACE24C}"/>
              </a:ext>
            </a:extLst>
          </p:cNvPr>
          <p:cNvSpPr/>
          <p:nvPr/>
        </p:nvSpPr>
        <p:spPr>
          <a:xfrm>
            <a:off x="10247592" y="5163927"/>
            <a:ext cx="1528945" cy="15289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90A2FB-B79C-56AF-3797-EE03E2ED02A5}"/>
              </a:ext>
            </a:extLst>
          </p:cNvPr>
          <p:cNvSpPr/>
          <p:nvPr/>
        </p:nvSpPr>
        <p:spPr>
          <a:xfrm>
            <a:off x="6013049" y="2318657"/>
            <a:ext cx="1199631" cy="119963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87F738-E50A-0674-B6AF-5EA2510C1F7F}"/>
              </a:ext>
            </a:extLst>
          </p:cNvPr>
          <p:cNvSpPr/>
          <p:nvPr/>
        </p:nvSpPr>
        <p:spPr>
          <a:xfrm>
            <a:off x="8218820" y="3634982"/>
            <a:ext cx="1694037" cy="169403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BC7B-F2B2-5A6A-9314-651B5640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3FE0A-C45D-C40C-240C-D562F9F0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/>
          <a:lstStyle/>
          <a:p>
            <a:pPr rtl="0"/>
            <a:r>
              <a:rPr lang="ru-RU" dirty="0"/>
              <a:t>Описание продукта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3EF24E-1113-7A67-1E3C-EFE2B974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 fontScale="70000" lnSpcReduction="20000"/>
          </a:bodyPr>
          <a:lstStyle/>
          <a:p>
            <a:pPr marL="0" indent="0">
              <a:buNone/>
            </a:pPr>
            <a:r>
              <a:rPr lang="ru-RU" sz="3600" dirty="0"/>
              <a:t>Цель: создание веб-сервиса для анализа причин увольнений, который способствовать повышению удержания сотрудников</a:t>
            </a:r>
          </a:p>
          <a:p>
            <a:pPr marL="0" indent="0">
              <a:buNone/>
            </a:pPr>
            <a:r>
              <a:rPr lang="ru-RU" sz="3600" dirty="0"/>
              <a:t>Проблема: недостаток понимания причин увольнений, приводящий к высокой текучести кадров и затратам для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41894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Объект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1784195"/>
            <a:ext cx="10709048" cy="4462739"/>
          </a:xfrm>
        </p:spPr>
        <p:txBody>
          <a:bodyPr rtlCol="0" anchor="t">
            <a:normAutofit/>
          </a:bodyPr>
          <a:lstStyle/>
          <a:p>
            <a:pPr marL="0" indent="0">
              <a:buNone/>
            </a:pPr>
            <a:r>
              <a:rPr lang="ru-RU" sz="2400" dirty="0"/>
              <a:t>Наш проект – сервис, работающий по следующему принципу</a:t>
            </a:r>
            <a:r>
              <a:rPr lang="en-US" sz="2400" dirty="0"/>
              <a:t>:</a:t>
            </a:r>
          </a:p>
          <a:p>
            <a:pPr>
              <a:buClr>
                <a:schemeClr val="bg1"/>
              </a:buClr>
            </a:pPr>
            <a:r>
              <a:rPr lang="ru-RU" sz="2400" dirty="0"/>
              <a:t>Выделение причин увольнения сотрудников на основании результатов опроса путём поиска ключевых слов в тексте и их смысловой группировки</a:t>
            </a:r>
          </a:p>
          <a:p>
            <a:pPr>
              <a:buClr>
                <a:schemeClr val="bg1"/>
              </a:buClr>
            </a:pPr>
            <a:r>
              <a:rPr lang="ru-RU" sz="2400" dirty="0"/>
              <a:t>Представление результатов в виде инфографики на основе полученных данных.</a:t>
            </a:r>
          </a:p>
          <a:p>
            <a:pPr marL="0" indent="0">
              <a:buNone/>
            </a:pPr>
            <a:r>
              <a:rPr lang="ru-RU" sz="2400" dirty="0"/>
              <a:t>Датасет: представлен команде в формате таблицы </a:t>
            </a:r>
            <a:r>
              <a:rPr lang="en-US" sz="2400" dirty="0"/>
              <a:t>excel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3A6FB4-96B3-450F-9BDB-A6036F69C5F4}"/>
              </a:ext>
            </a:extLst>
          </p:cNvPr>
          <p:cNvSpPr/>
          <p:nvPr/>
        </p:nvSpPr>
        <p:spPr>
          <a:xfrm>
            <a:off x="852854" y="6246935"/>
            <a:ext cx="3235569" cy="4745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/>
          <a:lstStyle/>
          <a:p>
            <a:pPr rtl="0"/>
            <a:r>
              <a:rPr lang="ru-RU" dirty="0"/>
              <a:t>Реализация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dirty="0"/>
              <a:t>Для реализации был выбран язык </a:t>
            </a:r>
            <a:r>
              <a:rPr lang="en-US" dirty="0"/>
              <a:t>Python, </a:t>
            </a:r>
            <a:r>
              <a:rPr lang="ru-RU" dirty="0"/>
              <a:t>фреймворк</a:t>
            </a:r>
            <a:r>
              <a:rPr lang="en-US" dirty="0"/>
              <a:t> Flask, </a:t>
            </a:r>
            <a:r>
              <a:rPr lang="ru-RU" dirty="0"/>
              <a:t>в качестве хостинга  использовали Render.com</a:t>
            </a:r>
          </a:p>
        </p:txBody>
      </p:sp>
    </p:spTree>
    <p:extLst>
      <p:ext uri="{BB962C8B-B14F-4D97-AF65-F5344CB8AC3E}">
        <p14:creationId xmlns:p14="http://schemas.microsoft.com/office/powerpoint/2010/main" val="284678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ru-RU" dirty="0"/>
              <a:t>Разбиение на задачи (1)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r>
              <a:rPr lang="ru-RU" dirty="0"/>
              <a:t>Парсинг </a:t>
            </a:r>
            <a:r>
              <a:rPr lang="en-US" dirty="0"/>
              <a:t>xlsx-</a:t>
            </a:r>
            <a:r>
              <a:rPr lang="ru-RU" dirty="0"/>
              <a:t>документа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Прогонка по строкам</a:t>
            </a:r>
          </a:p>
          <a:p>
            <a:pPr rtl="0"/>
            <a:r>
              <a:rPr lang="ru-RU" dirty="0"/>
              <a:t>Объединение ответов на вопросы для каждой строки (сотрудника)</a:t>
            </a:r>
          </a:p>
          <a:p>
            <a:pPr rtl="0"/>
            <a:r>
              <a:rPr lang="ru-RU" dirty="0"/>
              <a:t>Создание списка ответов каждого пользователя на каждый вопрос для двух таблиц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>
            <a:normAutofit/>
          </a:bodyPr>
          <a:lstStyle/>
          <a:p>
            <a:r>
              <a:rPr lang="ru-RU" dirty="0"/>
              <a:t>Препроцессорная обработка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Объединение 1 и 2 столбца в опроснике</a:t>
            </a:r>
          </a:p>
          <a:p>
            <a:pPr rtl="0"/>
            <a:r>
              <a:rPr lang="ru-RU" dirty="0"/>
              <a:t>Добавление ответа на 1 вопрос в </a:t>
            </a:r>
            <a:r>
              <a:rPr lang="en-US" dirty="0"/>
              <a:t>“</a:t>
            </a:r>
            <a:r>
              <a:rPr lang="ru-RU" dirty="0"/>
              <a:t>Комментариях </a:t>
            </a:r>
            <a:r>
              <a:rPr lang="en-US" dirty="0"/>
              <a:t>HR”</a:t>
            </a:r>
          </a:p>
          <a:p>
            <a:pPr rtl="0"/>
            <a:r>
              <a:rPr lang="ru-RU" dirty="0"/>
              <a:t>Удаление </a:t>
            </a:r>
            <a:r>
              <a:rPr lang="en-US" dirty="0"/>
              <a:t>“</a:t>
            </a:r>
            <a:r>
              <a:rPr lang="ru-RU" dirty="0"/>
              <a:t>мусорных</a:t>
            </a:r>
            <a:r>
              <a:rPr lang="en-US" dirty="0"/>
              <a:t>”</a:t>
            </a:r>
            <a:r>
              <a:rPr lang="ru-RU" dirty="0"/>
              <a:t> ответов</a:t>
            </a:r>
          </a:p>
        </p:txBody>
      </p:sp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E8200-1950-409B-82E7-99938E7AE355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0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ru-RU" dirty="0"/>
              <a:t>Разбиение на задачи (</a:t>
            </a:r>
            <a:r>
              <a:rPr lang="en-US" dirty="0"/>
              <a:t>2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r>
              <a:rPr lang="ru-RU" dirty="0"/>
              <a:t>Выделение ключевых слов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Лемматизация(приведение слов к нормальной форме)</a:t>
            </a:r>
          </a:p>
          <a:p>
            <a:pPr rtl="0"/>
            <a:r>
              <a:rPr lang="ru-RU" dirty="0"/>
              <a:t>Подсчет частоты встречаемости слов в документах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>
            <a:normAutofit fontScale="77500" lnSpcReduction="20000"/>
          </a:bodyPr>
          <a:lstStyle/>
          <a:p>
            <a:r>
              <a:rPr lang="ru-RU" dirty="0"/>
              <a:t>Группировка ключевых слов + подсчет встречаемости каждой группы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Генерация с помощью нейронной сети датасета, содержащего различные ключевые слова на заданную тему</a:t>
            </a:r>
          </a:p>
          <a:p>
            <a:pPr rtl="0"/>
            <a:r>
              <a:rPr lang="ru-RU" dirty="0"/>
              <a:t>Группировка слов с помощью датасета</a:t>
            </a:r>
          </a:p>
        </p:txBody>
      </p:sp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5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ru-RU" dirty="0"/>
              <a:t>Разбиение на задачи (</a:t>
            </a:r>
            <a:r>
              <a:rPr lang="en-US" dirty="0"/>
              <a:t>3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/>
          <a:lstStyle/>
          <a:p>
            <a:r>
              <a:rPr lang="ru-RU" dirty="0"/>
              <a:t>Генерация диаграмм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Выделить данные для диаграмм и вставить их в </a:t>
            </a:r>
            <a:r>
              <a:rPr lang="en-US" dirty="0"/>
              <a:t>html </a:t>
            </a:r>
            <a:r>
              <a:rPr lang="ru-RU" dirty="0"/>
              <a:t>файл</a:t>
            </a:r>
          </a:p>
          <a:p>
            <a:pPr rtl="0"/>
            <a:r>
              <a:rPr lang="ru-RU" dirty="0"/>
              <a:t>Составить диаграммы, выбрав их вид и стиль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/>
          <a:lstStyle/>
          <a:p>
            <a:r>
              <a:rPr lang="ru-RU" dirty="0"/>
              <a:t>Создание веб-серВиСа</a:t>
            </a:r>
            <a:endParaRPr lang="en-US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Проработка дизайна</a:t>
            </a:r>
          </a:p>
          <a:p>
            <a:pPr rtl="0"/>
            <a:r>
              <a:rPr lang="ru-RU" dirty="0"/>
              <a:t>Написание кода сервиса</a:t>
            </a:r>
          </a:p>
        </p:txBody>
      </p:sp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/>
          <a:lstStyle/>
          <a:p>
            <a:pPr rtl="0"/>
            <a:r>
              <a:rPr lang="ru-RU" dirty="0"/>
              <a:t>РЕЗУЛЬТАТ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/>
          <a:lstStyle/>
          <a:p>
            <a:pPr rtl="0"/>
            <a:r>
              <a:rPr lang="ru-RU" dirty="0"/>
              <a:t>Далее приведены результаты работы программы для представленного датасета</a:t>
            </a:r>
          </a:p>
        </p:txBody>
      </p:sp>
    </p:spTree>
    <p:extLst>
      <p:ext uri="{BB962C8B-B14F-4D97-AF65-F5344CB8AC3E}">
        <p14:creationId xmlns:p14="http://schemas.microsoft.com/office/powerpoint/2010/main" val="13025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sharepoint/v3"/>
    <ds:schemaRef ds:uri="http://purl.org/dc/terms/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323</Words>
  <Application>Microsoft Office PowerPoint</Application>
  <PresentationFormat>Widescreen</PresentationFormat>
  <Paragraphs>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Calibri</vt:lpstr>
      <vt:lpstr>Century Gothic</vt:lpstr>
      <vt:lpstr>Franklin Gothic Demi Cond</vt:lpstr>
      <vt:lpstr>Franklin Gothic Medium</vt:lpstr>
      <vt:lpstr>Wingdings</vt:lpstr>
      <vt:lpstr>Wingdings 3</vt:lpstr>
      <vt:lpstr>Ion Boardroom</vt:lpstr>
      <vt:lpstr>JuxtaposeVTI</vt:lpstr>
      <vt:lpstr>ВЕБ-СЕРВИС ДЛЯ АНАЛИЗА ПРИЧИН УВОЛЬНЕНИЯ</vt:lpstr>
      <vt:lpstr>Структура презентации</vt:lpstr>
      <vt:lpstr>Описание продукта</vt:lpstr>
      <vt:lpstr>PowerPoint Presentation</vt:lpstr>
      <vt:lpstr>Реализация проекта</vt:lpstr>
      <vt:lpstr>Разбиение на задачи (1)</vt:lpstr>
      <vt:lpstr>Разбиение на задачи (2)</vt:lpstr>
      <vt:lpstr>Разбиение на задачи (3)</vt:lpstr>
      <vt:lpstr>РЕЗУЛЬТАТ</vt:lpstr>
      <vt:lpstr>PowerPoint Presentation</vt:lpstr>
      <vt:lpstr>PowerPoint Presentation</vt:lpstr>
      <vt:lpstr>PowerPoint Presentation</vt:lpstr>
      <vt:lpstr>PowerPoint Presentation</vt:lpstr>
      <vt:lpstr>Лучший способ начать работу — перестать говорить и начать делать.</vt:lpstr>
      <vt:lpstr>PowerPoint Presentation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2024-10-19T14:44:55Z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